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90" r:id="rId2"/>
    <p:sldMasterId id="2147483802" r:id="rId3"/>
    <p:sldMasterId id="2147483831" r:id="rId4"/>
    <p:sldMasterId id="2147483996" r:id="rId5"/>
    <p:sldMasterId id="2147484023" r:id="rId6"/>
    <p:sldMasterId id="2147484036" r:id="rId7"/>
    <p:sldMasterId id="2147484049" r:id="rId8"/>
  </p:sldMasterIdLst>
  <p:notesMasterIdLst>
    <p:notesMasterId r:id="rId15"/>
  </p:notesMasterIdLst>
  <p:sldIdLst>
    <p:sldId id="623" r:id="rId9"/>
    <p:sldId id="413" r:id="rId10"/>
    <p:sldId id="586" r:id="rId11"/>
    <p:sldId id="587" r:id="rId12"/>
    <p:sldId id="588" r:id="rId13"/>
    <p:sldId id="55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33D"/>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0178" autoAdjust="0"/>
  </p:normalViewPr>
  <p:slideViewPr>
    <p:cSldViewPr snapToGrid="0">
      <p:cViewPr varScale="1">
        <p:scale>
          <a:sx n="77" d="100"/>
          <a:sy n="77" d="100"/>
        </p:scale>
        <p:origin x="3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1A833B11-D74B-4CA1-9BB1-479A35871D7F}" type="datetimeFigureOut">
              <a:rPr lang="en-US" smtClean="0"/>
              <a:pPr/>
              <a:t>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7D0081C3-15AB-42A8-B589-DE1B19BA4FD7}" type="slidenum">
              <a:rPr lang="en-US" smtClean="0"/>
              <a:pPr/>
              <a:t>‹#›</a:t>
            </a:fld>
            <a:endParaRPr lang="en-US" dirty="0"/>
          </a:p>
        </p:txBody>
      </p:sp>
    </p:spTree>
    <p:extLst>
      <p:ext uri="{BB962C8B-B14F-4D97-AF65-F5344CB8AC3E}">
        <p14:creationId xmlns:p14="http://schemas.microsoft.com/office/powerpoint/2010/main" val="270333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This slide represents the shortcoming of our toy dataset and highlights the need for big data.</a:t>
            </a:r>
          </a:p>
          <a:p>
            <a:endParaRPr lang="en-US" sz="1100" u="none" strike="noStrike" kern="1200" dirty="0">
              <a:solidFill>
                <a:schemeClr val="tx1"/>
              </a:solidFill>
              <a:effectLst/>
              <a:latin typeface="Trebuchet MS" pitchFamily="34" charset="0"/>
              <a:ea typeface="+mn-ea"/>
              <a:cs typeface="+mn-cs"/>
            </a:endParaRPr>
          </a:p>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75368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Shape 1470"/>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When you’ve seen the majority of the class has trained their first model and has a graph like above, interrupt to use the graph as a teaching tool.</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blue curve is the “loss” of the network on the data it is learning from. The process starts by presenting the first image to an untrained network. The network then generates an output that is likely very wrong, seemingly random. For example, if the first image was of an 8, the network may output that there’s a 15% likelihood it’s an 8, (and a random assortment of likelihood’s that it’s any other number),  but since it’s labeled, we’re 100% sure it’s an 8. That “loss” or “error” is then passed back through the network to update the “weights” of each neuron. The second image is then fed through the network with the new updated “weights.” The weights follow the slope, or gradient, of the loss as it descends or decreases.</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green curve is the “loss” of the network on data that it is *not* learning from. By default, when you loaded your dataset, you set 25% of the 0s, 1s, 2s, </a:t>
            </a:r>
            <a:r>
              <a:rPr lang="en-US" sz="1100" b="0" i="0" u="none" strike="noStrike" cap="none" dirty="0" err="1">
                <a:solidFill>
                  <a:schemeClr val="dk1"/>
                </a:solidFill>
                <a:latin typeface="Trebuchet MS"/>
                <a:ea typeface="Trebuchet MS"/>
                <a:cs typeface="Trebuchet MS"/>
                <a:sym typeface="Trebuchet MS"/>
              </a:rPr>
              <a:t>etc</a:t>
            </a:r>
            <a:r>
              <a:rPr lang="en-US" sz="1100" b="0" i="0" u="none" strike="noStrike" cap="none" dirty="0">
                <a:solidFill>
                  <a:schemeClr val="dk1"/>
                </a:solidFill>
                <a:latin typeface="Trebuchet MS"/>
                <a:ea typeface="Trebuchet MS"/>
                <a:cs typeface="Trebuchet MS"/>
                <a:sym typeface="Trebuchet MS"/>
              </a:rPr>
              <a:t> aside to *validate” that your network is learning about the differences between ALL 0s, 1s, 2s, etc., not just the ones that it are used for training.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orange curve measures how often the prediction made from the validation set is correct.</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[FEEL FREE TO EXPAND HERE….THIS IS A GREAT PLACE FOR QUESTION GENERATION!]</a:t>
            </a:r>
          </a:p>
        </p:txBody>
      </p:sp>
      <p:sp>
        <p:nvSpPr>
          <p:cNvPr id="1471" name="Shape 14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9258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Let’s take a look at how deep learning actually works in practice…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you can see a very simple</a:t>
            </a:r>
            <a:r>
              <a:rPr lang="en-US" baseline="0" dirty="0"/>
              <a:t> model of an untrained neural network. At the top of the model, there is a row or “layer” that has 4 input nodes, and at the bottom there is a layer that has 2 output nodes. Between the input layer and the output layer are a few “hidden” layers with several nodes each. The white lines show which nodes in the input layer share their results with nodes in the first hidden layer, and so on all the way down to the output layer. You may hear the nodes referred to as “</a:t>
            </a:r>
            <a:r>
              <a:rPr lang="en-US" baseline="0" dirty="0" err="1"/>
              <a:t>perceptrons</a:t>
            </a:r>
            <a:r>
              <a:rPr lang="en-US" baseline="0" dirty="0"/>
              <a:t>” or “artificial neurons” since their behavior is inspired by the neurons in the human brain.</a:t>
            </a:r>
            <a:endParaRPr lang="en-US" dirty="0"/>
          </a:p>
          <a:p>
            <a:endParaRPr lang="en-US" baseline="0" dirty="0"/>
          </a:p>
          <a:p>
            <a:r>
              <a:rPr lang="en-US" baseline="0" dirty="0"/>
              <a:t>A real deep neural network model would have many additional layers between the input layer and the output layer - which is why it’s called “deep” - but a simplified model will work fine for this example.</a:t>
            </a:r>
          </a:p>
          <a:p>
            <a:endParaRPr lang="en-US" dirty="0"/>
          </a:p>
          <a:p>
            <a:r>
              <a:rPr lang="en-US" baseline="0" dirty="0"/>
              <a:t>Just keep in mind that the design of the neural network model is what makes it suitable for a particular task. For example, the best models for image classification are very different from the best models for speech recognition. And the variations can include the number layers, the number of nodes in each layer, the algorithms performed in each node, and the connections between nodes.</a:t>
            </a:r>
          </a:p>
          <a:p>
            <a:endParaRPr lang="en-US" dirty="0"/>
          </a:p>
          <a:p>
            <a:r>
              <a:rPr lang="en-US" dirty="0"/>
              <a:t>So, if the goal is to train a deep neural</a:t>
            </a:r>
            <a:r>
              <a:rPr lang="en-US" baseline="0" dirty="0"/>
              <a:t> network to distinguish cats vs. dogs, you would select a </a:t>
            </a:r>
            <a:r>
              <a:rPr lang="en-US" dirty="0"/>
              <a:t>neural network model that is designed to be good at image classification. </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05483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a:t>
            </a:r>
            <a:r>
              <a:rPr lang="en-US" baseline="0" dirty="0"/>
              <a:t> next step is to assemble a collection of representative examples to be used as a training dataset. In this case, several thousand images of both cats and dogs, each with a label indicating whether it belongs to the cat class or the dog class. To ensure the dataset is representative of all the pictures of dogs and cats that exist in the world, the dataset must include a wide range of species, poses, and environments in which dogs and cats may be observed.</a:t>
            </a:r>
          </a:p>
          <a:p>
            <a:endParaRPr lang="en-US" baseline="0" dirty="0"/>
          </a:p>
          <a:p>
            <a:r>
              <a:rPr lang="en-US" baseline="0" dirty="0"/>
              <a:t>Then a deep learning framework is used to feed the training dataset through the network. For each image that is processed through the network, each node in the output layer reports a number that indicates how confident it is that the image is a dog or a cat. In this case there are only two options, so the model only needs two nodes in the output layer – one for dogs and one for cats. When these final outputs are sorted most-confident to least-confident, the result is called a confidence vector. The deep learning framework then looks at the label for the image to determine whether the network chose the correct answer. If it chose correctly, the framework strengthens the weights of the connections that contributed to getting the correct answer. And vice-versa, if it chose incorrectly, the framework reduces the weights of the connections that contributed to getting the wrong answer.</a:t>
            </a:r>
          </a:p>
          <a:p>
            <a:endParaRPr lang="en-US" baseline="0" dirty="0"/>
          </a:p>
          <a:p>
            <a:r>
              <a:rPr lang="en-US" baseline="0" dirty="0"/>
              <a:t>After processing the entire training dataset once, the neural network will generally have enough experience to choose the correct answer a little more than half of the time (so better than a random coin toss) but it will require several additional rounds or “epochs” of processing the entire training dataset to achieve higher levels of accuracy.</a:t>
            </a:r>
          </a:p>
          <a:p>
            <a:endParaRPr lang="en-US" baseline="0" dirty="0"/>
          </a:p>
          <a:p>
            <a:r>
              <a:rPr lang="en-US" baseline="0" dirty="0"/>
              <a:t>It’s worth noting that there are readily available models for image classification, object recognition, image segmentation and several other tasks – but it is often necessary to modify these models to achieve high levels of accuracy for a particular dataset. So the computation required to train one version of the model is multiplied by the number of model variations that need to be evaluated. All of this processing requires a </a:t>
            </a:r>
            <a:r>
              <a:rPr lang="en-US" i="1" baseline="0" dirty="0"/>
              <a:t>tremendous</a:t>
            </a:r>
            <a:r>
              <a:rPr lang="en-US" baseline="0" dirty="0"/>
              <a:t> amount of computation, much of which can be performed in parallel, which makes deep learning an ideal workload for GPUs to accelerate.</a:t>
            </a:r>
          </a:p>
          <a:p>
            <a:endParaRPr lang="en-US" baseline="0" dirty="0"/>
          </a:p>
          <a:p>
            <a:r>
              <a:rPr lang="en-US" baseline="0" dirty="0"/>
              <a:t>There are also many deep learning frameworks to choose from, each with its own set of strengths, programming language interfaces, etc. but they’re all GPU-accelerated using </a:t>
            </a:r>
            <a:r>
              <a:rPr lang="en-US" baseline="0" dirty="0" err="1"/>
              <a:t>cuDNN</a:t>
            </a:r>
            <a:r>
              <a:rPr lang="en-US" baseline="0" dirty="0"/>
              <a:t> and other libraries in the NVIDIA Deep Learning SDK. You can learn more about all the deep learning frameworks and the NVIDIA Deep Learning SDK on our developer web site at developer.nvidia.com.</a:t>
            </a:r>
          </a:p>
          <a:p>
            <a:endParaRPr lang="en-US" baseline="0" dirty="0"/>
          </a:p>
          <a:p>
            <a:r>
              <a:rPr lang="en-US" baseline="0" dirty="0"/>
              <a:t>[next]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33418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So, now that the model has been trained on a large representative dataset, it’s very good at distinguishing between cats vs. dogs. But if you showed it a picture of a racoon it would be very confused since it has no experience with racoons, and would probably report a low confidence number for both dog and cat. </a:t>
            </a:r>
          </a:p>
          <a:p>
            <a:endParaRPr lang="en-US" baseline="0" dirty="0"/>
          </a:p>
          <a:p>
            <a:r>
              <a:rPr lang="en-US" baseline="0" dirty="0"/>
              <a:t>If you need the ability to classify racoons as well as dogs and cats, you would simply add a third node to the output layer of the model, expand the training dataset to include thousands of representative images of racoons, and use the deep learning framework to re-train the network.</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There’s no need to manually write a racoon classifier algorithm and figure out how to integrate it into your application, just re-train the deep neural network with your new data set.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92101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Once the model has been trained, much of the generalized flexibility that was necessary during the training process is no longer needed, so it’s possible to optimize the model for significantly faster runtime performance. </a:t>
            </a:r>
          </a:p>
          <a:p>
            <a:endParaRPr lang="en-US" baseline="0" dirty="0"/>
          </a:p>
          <a:p>
            <a:r>
              <a:rPr lang="en-US" baseline="0" dirty="0"/>
              <a:t>[Story: How Cooper learned to classify cars, “tucks”, busses, motorcycles, etc.]</a:t>
            </a:r>
          </a:p>
          <a:p>
            <a:endParaRPr lang="en-US" baseline="0" dirty="0"/>
          </a:p>
          <a:p>
            <a:r>
              <a:rPr lang="en-US" baseline="0" dirty="0"/>
              <a:t>Common optimizations include fusing layers to reduce memory and communication overhead, pruning nodes that do not contribute significantly to the results, and other techniques supported in the NVIDIA </a:t>
            </a:r>
            <a:r>
              <a:rPr lang="en-US" baseline="0" dirty="0" err="1"/>
              <a:t>TensorRT</a:t>
            </a:r>
            <a:r>
              <a:rPr lang="en-US" baseline="0" dirty="0"/>
              <a:t> runtime.</a:t>
            </a:r>
          </a:p>
          <a:p>
            <a:endParaRPr lang="en-US" baseline="0" dirty="0"/>
          </a:p>
          <a:p>
            <a:r>
              <a:rPr lang="en-US" baseline="0" dirty="0"/>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28124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Segoe UI Light" panose="020B0502040204020203"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Segoe UI Light" panose="020B0502040204020203"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0909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Tree>
    <p:extLst>
      <p:ext uri="{BB962C8B-B14F-4D97-AF65-F5344CB8AC3E}">
        <p14:creationId xmlns:p14="http://schemas.microsoft.com/office/powerpoint/2010/main" val="11216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158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75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 Image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45526" y="5124779"/>
            <a:ext cx="6730148" cy="410369"/>
          </a:xfrm>
        </p:spPr>
        <p:txBody>
          <a:bodyPr wrap="square" anchor="t">
            <a:spAutoFit/>
          </a:bodyPr>
          <a:lstStyle>
            <a:lvl1pPr marL="0" indent="0" algn="l">
              <a:lnSpc>
                <a:spcPct val="90000"/>
              </a:lnSpc>
              <a:spcBef>
                <a:spcPts val="0"/>
              </a:spcBef>
              <a:spcAft>
                <a:spcPts val="0"/>
              </a:spcAft>
              <a:buFontTx/>
              <a:buNone/>
              <a:defRPr sz="2222"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45526" y="3816232"/>
            <a:ext cx="6730148" cy="1092061"/>
          </a:xfrm>
        </p:spPr>
        <p:txBody>
          <a:bodyPr anchor="b">
            <a:noAutofit/>
          </a:bodyPr>
          <a:lstStyle>
            <a:lvl1pPr algn="l">
              <a:lnSpc>
                <a:spcPct val="90000"/>
              </a:lnSpc>
              <a:spcBef>
                <a:spcPts val="0"/>
              </a:spcBef>
              <a:defRPr sz="4889" b="1" cap="all" baseline="0">
                <a:solidFill>
                  <a:schemeClr val="tx2"/>
                </a:solidFill>
                <a:latin typeface="Trebuchet MS" panose="020B0603020202020204" pitchFamily="34" charset="0"/>
              </a:defRPr>
            </a:lvl1pPr>
          </a:lstStyle>
          <a:p>
            <a:r>
              <a:rPr lang="en-US" dirty="0"/>
              <a:t>CLICK TO EDIT MASTER TITLE STYLE</a:t>
            </a:r>
          </a:p>
        </p:txBody>
      </p:sp>
      <p:cxnSp>
        <p:nvCxnSpPr>
          <p:cNvPr id="4" name="Straight Connector 3"/>
          <p:cNvCxnSpPr/>
          <p:nvPr userDrawn="1"/>
        </p:nvCxnSpPr>
        <p:spPr>
          <a:xfrm>
            <a:off x="648153" y="4989989"/>
            <a:ext cx="6063077" cy="0"/>
          </a:xfrm>
          <a:prstGeom prst="line">
            <a:avLst/>
          </a:prstGeom>
          <a:ln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8153" y="536956"/>
            <a:ext cx="2538434" cy="889429"/>
          </a:xfrm>
          <a:prstGeom prst="rect">
            <a:avLst/>
          </a:prstGeom>
        </p:spPr>
      </p:pic>
    </p:spTree>
    <p:extLst>
      <p:ext uri="{BB962C8B-B14F-4D97-AF65-F5344CB8AC3E}">
        <p14:creationId xmlns:p14="http://schemas.microsoft.com/office/powerpoint/2010/main" val="28028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4" name="Picture 13"/>
          <p:cNvPicPr>
            <a:picLocks noChangeAspect="1"/>
          </p:cNvPicPr>
          <p:nvPr userDrawn="1"/>
        </p:nvPicPr>
        <p:blipFill>
          <a:blip r:embed="rId3"/>
          <a:stretch>
            <a:fillRect/>
          </a:stretch>
        </p:blipFill>
        <p:spPr>
          <a:xfrm>
            <a:off x="648152" y="4336019"/>
            <a:ext cx="3592064" cy="1258604"/>
          </a:xfrm>
          <a:prstGeom prst="rect">
            <a:avLst/>
          </a:prstGeom>
        </p:spPr>
      </p:pic>
      <p:sp>
        <p:nvSpPr>
          <p:cNvPr id="8" name="TextBox 7"/>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9285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380996" indent="-380996">
              <a:buClr>
                <a:schemeClr val="bg2"/>
              </a:buClr>
              <a:buSzPct val="100000"/>
              <a:buFont typeface="Trebuchet MS" panose="020B0603020202020204" pitchFamily="34" charset="0"/>
              <a:buChar char="—"/>
              <a:defRPr sz="2222">
                <a:solidFill>
                  <a:schemeClr val="bg1"/>
                </a:solidFill>
              </a:defRPr>
            </a:lvl1pPr>
            <a:lvl2pPr marL="952490" indent="-317497">
              <a:buClr>
                <a:schemeClr val="bg2"/>
              </a:buClr>
              <a:buSzPct val="100000"/>
              <a:buFont typeface="Trebuchet MS" panose="020B0603020202020204" pitchFamily="34" charset="0"/>
              <a:buChar char="—"/>
              <a:defRPr sz="2000">
                <a:solidFill>
                  <a:schemeClr val="bg1"/>
                </a:solidFill>
              </a:defRPr>
            </a:lvl2pPr>
            <a:lvl3pPr marL="1527513" indent="-317497">
              <a:buClr>
                <a:schemeClr val="bg2"/>
              </a:buClr>
              <a:buSzPct val="100000"/>
              <a:buFont typeface="Trebuchet MS" panose="020B0603020202020204" pitchFamily="34" charset="0"/>
              <a:buChar char="—"/>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7495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54555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57708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093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800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621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0139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33183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3076" t="22534" r="63759" b="-9037"/>
          <a:stretch/>
        </p:blipFill>
        <p:spPr>
          <a:xfrm flipH="1">
            <a:off x="0" y="0"/>
            <a:ext cx="12192000" cy="6858000"/>
          </a:xfrm>
          <a:prstGeom prst="rect">
            <a:avLst/>
          </a:prstGeom>
        </p:spPr>
      </p:pic>
      <p:sp>
        <p:nvSpPr>
          <p:cNvPr id="6" name="Rectangle 5"/>
          <p:cNvSpPr/>
          <p:nvPr userDrawn="1"/>
        </p:nvSpPr>
        <p:spPr>
          <a:xfrm flipH="1" flipV="1">
            <a:off x="0" y="0"/>
            <a:ext cx="12192000" cy="6858000"/>
          </a:xfrm>
          <a:prstGeom prst="rect">
            <a:avLst/>
          </a:prstGeom>
          <a:gradFill>
            <a:gsLst>
              <a:gs pos="4000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p:cNvSpPr/>
          <p:nvPr userDrawn="1"/>
        </p:nvSpPr>
        <p:spPr>
          <a:xfrm flipH="1" flipV="1">
            <a:off x="0" y="0"/>
            <a:ext cx="12192000" cy="6858000"/>
          </a:xfrm>
          <a:prstGeom prst="rect">
            <a:avLst/>
          </a:prstGeom>
          <a:gradFill>
            <a:gsLst>
              <a:gs pos="0">
                <a:schemeClr val="tx1"/>
              </a:gs>
              <a:gs pos="100000">
                <a:schemeClr val="tx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3809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15600" y="593367"/>
            <a:ext cx="11360800" cy="763600"/>
          </a:xfrm>
          <a:prstGeom prst="rect">
            <a:avLst/>
          </a:prstGeom>
        </p:spPr>
        <p:txBody>
          <a:bodyPr lIns="91440" tIns="91440" rIns="91440" bIns="9144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415600" y="1536633"/>
            <a:ext cx="11360800" cy="4555200"/>
          </a:xfrm>
          <a:prstGeom prst="rect">
            <a:avLst/>
          </a:prstGeom>
        </p:spPr>
        <p:txBody>
          <a:bodyPr lIns="91440" tIns="91440" rIns="91440" bIns="9144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10659593" y="6271500"/>
            <a:ext cx="731600" cy="524800"/>
          </a:xfrm>
          <a:prstGeom prst="rect">
            <a:avLst/>
          </a:prstGeom>
          <a:noFill/>
          <a:ln>
            <a:noFill/>
          </a:ln>
        </p:spPr>
        <p:txBody>
          <a:bodyPr lIns="109710" tIns="109710" rIns="109710" bIns="109710" anchor="ctr" anchorCtr="0">
            <a:noAutofit/>
          </a:bodyPr>
          <a:lstStyle>
            <a:lvl1pPr>
              <a:defRPr>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99155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535180" y="932542"/>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177" y="2808047"/>
            <a:ext cx="1807412" cy="389833"/>
          </a:xfrm>
          <a:prstGeom prst="rect">
            <a:avLst/>
          </a:prstGeom>
        </p:spPr>
      </p:pic>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4">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4"/>
          <p:cNvSpPr>
            <a:spLocks noGrp="1" noChangeArrowheads="1"/>
          </p:cNvSpPr>
          <p:nvPr>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10" name="Title 304"/>
          <p:cNvSpPr>
            <a:spLocks noGrp="1"/>
          </p:cNvSpPr>
          <p:nvPr>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188186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71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0"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5793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06070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2"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2" y="2336705"/>
            <a:ext cx="6562037"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2" y="1314816"/>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2352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9304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4485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48160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2" y="2346292"/>
            <a:ext cx="5494514"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8" y="2346292"/>
            <a:ext cx="5494513"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4"/>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15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9"/>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Tree>
    <p:extLst>
      <p:ext uri="{BB962C8B-B14F-4D97-AF65-F5344CB8AC3E}">
        <p14:creationId xmlns:p14="http://schemas.microsoft.com/office/powerpoint/2010/main" val="12655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6531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a:t>Click to edit Master title style</a:t>
            </a:r>
            <a:endParaRPr lang="en-US" dirty="0"/>
          </a:p>
        </p:txBody>
      </p:sp>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9430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26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28531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14724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Agenda">
    <p:spTree>
      <p:nvGrpSpPr>
        <p:cNvPr id="1" name="Shape 103"/>
        <p:cNvGrpSpPr/>
        <p:nvPr/>
      </p:nvGrpSpPr>
      <p:grpSpPr>
        <a:xfrm>
          <a:off x="0" y="0"/>
          <a:ext cx="0" cy="0"/>
          <a:chOff x="0" y="0"/>
          <a:chExt cx="0" cy="0"/>
        </a:xfrm>
      </p:grpSpPr>
      <p:sp>
        <p:nvSpPr>
          <p:cNvPr id="104" name="Shape 104"/>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05" name="Shape 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06" name="Shape 106"/>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559323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Shape 107"/>
        <p:cNvGrpSpPr/>
        <p:nvPr/>
      </p:nvGrpSpPr>
      <p:grpSpPr>
        <a:xfrm>
          <a:off x="0" y="0"/>
          <a:ext cx="0" cy="0"/>
          <a:chOff x="0" y="0"/>
          <a:chExt cx="0" cy="0"/>
        </a:xfrm>
      </p:grpSpPr>
      <p:sp>
        <p:nvSpPr>
          <p:cNvPr id="108" name="Shape 108"/>
          <p:cNvSpPr/>
          <p:nvPr/>
        </p:nvSpPr>
        <p:spPr>
          <a:xfrm>
            <a:off x="10404817" y="1"/>
            <a:ext cx="178717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09" name="Shape 109"/>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110" name="Shape 11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11" name="Shape 111"/>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25213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42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23"/>
        <p:cNvGrpSpPr/>
        <p:nvPr/>
      </p:nvGrpSpPr>
      <p:grpSpPr>
        <a:xfrm>
          <a:off x="0" y="0"/>
          <a:ext cx="0" cy="0"/>
          <a:chOff x="0" y="0"/>
          <a:chExt cx="0" cy="0"/>
        </a:xfrm>
      </p:grpSpPr>
      <p:grpSp>
        <p:nvGrpSpPr>
          <p:cNvPr id="124" name="Shape 124"/>
          <p:cNvGrpSpPr/>
          <p:nvPr/>
        </p:nvGrpSpPr>
        <p:grpSpPr>
          <a:xfrm>
            <a:off x="6335999" y="-42689"/>
            <a:ext cx="5920039" cy="6914811"/>
            <a:chOff x="5702400" y="-38420"/>
            <a:chExt cx="5328035" cy="6223330"/>
          </a:xfrm>
        </p:grpSpPr>
        <p:grpSp>
          <p:nvGrpSpPr>
            <p:cNvPr id="125" name="Shape 125"/>
            <p:cNvGrpSpPr/>
            <p:nvPr/>
          </p:nvGrpSpPr>
          <p:grpSpPr>
            <a:xfrm>
              <a:off x="5702400" y="-38420"/>
              <a:ext cx="5292000" cy="6223330"/>
              <a:chOff x="5702400" y="-38420"/>
              <a:chExt cx="5292000" cy="6223330"/>
            </a:xfrm>
          </p:grpSpPr>
          <p:sp>
            <p:nvSpPr>
              <p:cNvPr id="126" name="Shape 126"/>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7" name="Shape 127"/>
              <p:cNvCxnSpPr>
                <a:stCxn id="128"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28" name="Shape 128"/>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9" name="Shape 129"/>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30" name="Shape 130"/>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31" name="Shape 131"/>
            <p:cNvCxnSpPr>
              <a:stCxn id="128"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32" name="Shape 1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33" name="Shape 133"/>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34" name="Shape 134"/>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35" name="Shape 135"/>
          <p:cNvGrpSpPr/>
          <p:nvPr/>
        </p:nvGrpSpPr>
        <p:grpSpPr>
          <a:xfrm>
            <a:off x="734945" y="6257388"/>
            <a:ext cx="1160471" cy="390533"/>
            <a:chOff x="2604423" y="247812"/>
            <a:chExt cx="1379963" cy="464399"/>
          </a:xfrm>
        </p:grpSpPr>
        <p:pic>
          <p:nvPicPr>
            <p:cNvPr id="136" name="Shape 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37" name="Shape 1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38" name="Shape 1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39" name="Shape 139"/>
          <p:cNvSpPr txBox="1">
            <a:spLocks noGrp="1"/>
          </p:cNvSpPr>
          <p:nvPr>
            <p:ph type="subTitle" idx="1"/>
          </p:nvPr>
        </p:nvSpPr>
        <p:spPr>
          <a:xfrm>
            <a:off x="762338" y="3392306"/>
            <a:ext cx="9667451"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0" name="Shape 140"/>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1" name="Shape 141"/>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3490508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5" name="Shape 14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6" name="Shape 146"/>
          <p:cNvSpPr/>
          <p:nvPr/>
        </p:nvSpPr>
        <p:spPr>
          <a:xfrm>
            <a:off x="7833031" y="6424130"/>
            <a:ext cx="3069851" cy="275711"/>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630842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154"/>
        <p:cNvGrpSpPr/>
        <p:nvPr/>
      </p:nvGrpSpPr>
      <p:grpSpPr>
        <a:xfrm>
          <a:off x="0" y="0"/>
          <a:ext cx="0" cy="0"/>
          <a:chOff x="0" y="0"/>
          <a:chExt cx="0" cy="0"/>
        </a:xfrm>
      </p:grpSpPr>
      <p:grpSp>
        <p:nvGrpSpPr>
          <p:cNvPr id="155" name="Shape 155"/>
          <p:cNvGrpSpPr/>
          <p:nvPr/>
        </p:nvGrpSpPr>
        <p:grpSpPr>
          <a:xfrm>
            <a:off x="-13122" y="1"/>
            <a:ext cx="583540" cy="6857999"/>
            <a:chOff x="-11810" y="0"/>
            <a:chExt cx="525186" cy="6172199"/>
          </a:xfrm>
        </p:grpSpPr>
        <p:pic>
          <p:nvPicPr>
            <p:cNvPr id="156" name="Shape 1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157" name="Shape 157"/>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159" name="Shape 159"/>
          <p:cNvSpPr/>
          <p:nvPr/>
        </p:nvSpPr>
        <p:spPr>
          <a:xfrm>
            <a:off x="10490504" y="1"/>
            <a:ext cx="1701494"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0" name="Shape 160"/>
          <p:cNvSpPr txBox="1">
            <a:spLocks noGrp="1"/>
          </p:cNvSpPr>
          <p:nvPr>
            <p:ph type="title"/>
          </p:nvPr>
        </p:nvSpPr>
        <p:spPr>
          <a:xfrm>
            <a:off x="553719" y="703917"/>
            <a:ext cx="6580129"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568960" y="2336703"/>
            <a:ext cx="6562037"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62" name="Shape 162"/>
          <p:cNvSpPr txBox="1">
            <a:spLocks noGrp="1"/>
          </p:cNvSpPr>
          <p:nvPr>
            <p:ph type="body" idx="2"/>
          </p:nvPr>
        </p:nvSpPr>
        <p:spPr>
          <a:xfrm>
            <a:off x="553719" y="1314814"/>
            <a:ext cx="658012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63" name="Shape 1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819713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69"/>
        <p:cNvGrpSpPr/>
        <p:nvPr/>
      </p:nvGrpSpPr>
      <p:grpSpPr>
        <a:xfrm>
          <a:off x="0" y="0"/>
          <a:ext cx="0" cy="0"/>
          <a:chOff x="0" y="0"/>
          <a:chExt cx="0" cy="0"/>
        </a:xfrm>
      </p:grpSpPr>
      <p:sp>
        <p:nvSpPr>
          <p:cNvPr id="170" name="Shape 170"/>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1" name="Shape 171"/>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9741975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503"/>
        <p:cNvGrpSpPr/>
        <p:nvPr/>
      </p:nvGrpSpPr>
      <p:grpSpPr>
        <a:xfrm>
          <a:off x="0" y="0"/>
          <a:ext cx="0" cy="0"/>
          <a:chOff x="0" y="0"/>
          <a:chExt cx="0" cy="0"/>
        </a:xfrm>
      </p:grpSpPr>
      <p:pic>
        <p:nvPicPr>
          <p:cNvPr id="504" name="Shape 504"/>
          <p:cNvPicPr preferRelativeResize="0"/>
          <p:nvPr/>
        </p:nvPicPr>
        <p:blipFill rotWithShape="1">
          <a:blip r:embed="rId2" cstate="screen">
            <a:alphaModFix/>
            <a:extLst>
              <a:ext uri="{28A0092B-C50C-407E-A947-70E740481C1C}">
                <a14:useLocalDpi xmlns:a14="http://schemas.microsoft.com/office/drawing/2010/main"/>
              </a:ext>
            </a:extLst>
          </a:blip>
          <a:srcRect l="-21751" b="-226"/>
          <a:stretch/>
        </p:blipFill>
        <p:spPr>
          <a:xfrm>
            <a:off x="0" y="0"/>
            <a:ext cx="12191998" cy="6602777"/>
          </a:xfrm>
          <a:prstGeom prst="rect">
            <a:avLst/>
          </a:prstGeom>
          <a:noFill/>
          <a:ln>
            <a:noFill/>
          </a:ln>
        </p:spPr>
      </p:pic>
      <p:sp>
        <p:nvSpPr>
          <p:cNvPr id="505" name="Shape 505"/>
          <p:cNvSpPr/>
          <p:nvPr/>
        </p:nvSpPr>
        <p:spPr>
          <a:xfrm rot="10800000" flipH="1">
            <a:off x="0" y="1"/>
            <a:ext cx="12191998" cy="6857999"/>
          </a:xfrm>
          <a:prstGeom prst="rect">
            <a:avLst/>
          </a:prstGeom>
          <a:gradFill>
            <a:gsLst>
              <a:gs pos="0">
                <a:schemeClr val="lt1"/>
              </a:gs>
              <a:gs pos="34000">
                <a:schemeClr val="lt1"/>
              </a:gs>
              <a:gs pos="100000">
                <a:srgbClr val="FFFFFF">
                  <a:alpha val="34117"/>
                </a:srgbClr>
              </a:gs>
            </a:gsLst>
            <a:lin ang="3000000" scaled="0"/>
          </a:gradFill>
          <a:ln>
            <a:noFill/>
          </a:ln>
        </p:spPr>
        <p:txBody>
          <a:bodyPr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06" name="Shape 5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507" name="Shape 507"/>
          <p:cNvSpPr txBox="1"/>
          <p:nvPr/>
        </p:nvSpPr>
        <p:spPr>
          <a:xfrm>
            <a:off x="535169" y="5901099"/>
            <a:ext cx="3705199" cy="410400"/>
          </a:xfrm>
          <a:prstGeom prst="rect">
            <a:avLst/>
          </a:prstGeom>
          <a:noFill/>
          <a:ln>
            <a:noFill/>
          </a:ln>
        </p:spPr>
        <p:txBody>
          <a:bodyPr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804870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56"/>
        <p:cNvGrpSpPr/>
        <p:nvPr/>
      </p:nvGrpSpPr>
      <p:grpSpPr>
        <a:xfrm>
          <a:off x="0" y="0"/>
          <a:ext cx="0" cy="0"/>
          <a:chOff x="0" y="0"/>
          <a:chExt cx="0" cy="0"/>
        </a:xfrm>
      </p:grpSpPr>
      <p:sp>
        <p:nvSpPr>
          <p:cNvPr id="57" name="Shape 57"/>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8" name="Shape 58"/>
          <p:cNvPicPr preferRelativeResize="0"/>
          <p:nvPr/>
        </p:nvPicPr>
        <p:blipFill rotWithShape="1">
          <a:blip r:embed="rId2" cstate="screen">
            <a:alphaModFix/>
            <a:extLst>
              <a:ext uri="{28A0092B-C50C-407E-A947-70E740481C1C}">
                <a14:useLocalDpi xmlns:a14="http://schemas.microsoft.com/office/drawing/2010/main"/>
              </a:ext>
            </a:extLst>
          </a:blip>
          <a:srcRect l="-12688" b="-5541"/>
          <a:stretch/>
        </p:blipFill>
        <p:spPr>
          <a:xfrm rot="10800000" flipH="1">
            <a:off x="1" y="1"/>
            <a:ext cx="12191999" cy="6857999"/>
          </a:xfrm>
          <a:prstGeom prst="rect">
            <a:avLst/>
          </a:prstGeom>
          <a:noFill/>
          <a:ln>
            <a:noFill/>
          </a:ln>
        </p:spPr>
      </p:pic>
      <p:sp>
        <p:nvSpPr>
          <p:cNvPr id="59" name="Shape 59"/>
          <p:cNvSpPr/>
          <p:nvPr/>
        </p:nvSpPr>
        <p:spPr>
          <a:xfrm>
            <a:off x="1" y="1"/>
            <a:ext cx="12191999" cy="6857999"/>
          </a:xfrm>
          <a:prstGeom prst="rect">
            <a:avLst/>
          </a:prstGeom>
          <a:gradFill>
            <a:gsLst>
              <a:gs pos="0">
                <a:schemeClr val="lt2"/>
              </a:gs>
              <a:gs pos="40000">
                <a:schemeClr val="lt2"/>
              </a:gs>
              <a:gs pos="100000">
                <a:srgbClr val="76B900">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0" name="Shape 60"/>
          <p:cNvSpPr/>
          <p:nvPr/>
        </p:nvSpPr>
        <p:spPr>
          <a:xfrm>
            <a:off x="1" y="1"/>
            <a:ext cx="12191999" cy="6857999"/>
          </a:xfrm>
          <a:prstGeom prst="rect">
            <a:avLst/>
          </a:prstGeom>
          <a:gradFill>
            <a:gsLst>
              <a:gs pos="0">
                <a:schemeClr val="lt2"/>
              </a:gs>
              <a:gs pos="100000">
                <a:srgbClr val="76B900">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428676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1999" cy="6602667"/>
          </a:xfrm>
          <a:prstGeom prst="rect">
            <a:avLst/>
          </a:prstGeom>
          <a:noFill/>
          <a:ln>
            <a:noFill/>
          </a:ln>
        </p:spPr>
      </p:pic>
      <p:sp>
        <p:nvSpPr>
          <p:cNvPr id="18" name="Shape 18"/>
          <p:cNvSpPr/>
          <p:nvPr/>
        </p:nvSpPr>
        <p:spPr>
          <a:xfrm rot="10800000" flipH="1">
            <a:off x="1" y="1"/>
            <a:ext cx="12191999" cy="6857999"/>
          </a:xfrm>
          <a:prstGeom prst="rect">
            <a:avLst/>
          </a:prstGeom>
          <a:gradFill>
            <a:gsLst>
              <a:gs pos="0">
                <a:schemeClr val="lt1"/>
              </a:gs>
              <a:gs pos="34000">
                <a:schemeClr val="lt1"/>
              </a:gs>
              <a:gs pos="100000">
                <a:srgbClr val="FFFFFF">
                  <a:alpha val="34509"/>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9" name="Shape 19"/>
          <p:cNvSpPr txBox="1">
            <a:spLocks noGrp="1"/>
          </p:cNvSpPr>
          <p:nvPr>
            <p:ph type="subTitle" idx="1"/>
          </p:nvPr>
        </p:nvSpPr>
        <p:spPr>
          <a:xfrm>
            <a:off x="545524" y="5124780"/>
            <a:ext cx="6730000" cy="41033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 name="Shape 20"/>
          <p:cNvSpPr txBox="1">
            <a:spLocks noGrp="1"/>
          </p:cNvSpPr>
          <p:nvPr>
            <p:ph type="title"/>
          </p:nvPr>
        </p:nvSpPr>
        <p:spPr>
          <a:xfrm>
            <a:off x="545524" y="3816230"/>
            <a:ext cx="6730000" cy="10920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lt2"/>
              </a:buClr>
              <a:buFont typeface="Trebuchet MS"/>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cxnSp>
        <p:nvCxnSpPr>
          <p:cNvPr id="21" name="Shape 21"/>
          <p:cNvCxnSpPr/>
          <p:nvPr/>
        </p:nvCxnSpPr>
        <p:spPr>
          <a:xfrm>
            <a:off x="648153" y="4989988"/>
            <a:ext cx="6062999" cy="0"/>
          </a:xfrm>
          <a:prstGeom prst="straightConnector1">
            <a:avLst/>
          </a:prstGeom>
          <a:noFill/>
          <a:ln w="9525" cap="rnd" cmpd="sng">
            <a:solidFill>
              <a:schemeClr val="accent4"/>
            </a:solidFill>
            <a:prstDash val="solid"/>
            <a:round/>
            <a:headEnd type="none" w="med" len="med"/>
            <a:tailEnd type="none" w="med" len="med"/>
          </a:ln>
        </p:spPr>
      </p:cxnSp>
      <p:pic>
        <p:nvPicPr>
          <p:cNvPr id="22" name="Shape 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536956"/>
            <a:ext cx="2538333" cy="889332"/>
          </a:xfrm>
          <a:prstGeom prst="rect">
            <a:avLst/>
          </a:prstGeom>
          <a:noFill/>
          <a:ln>
            <a:noFill/>
          </a:ln>
        </p:spPr>
      </p:pic>
    </p:spTree>
    <p:extLst>
      <p:ext uri="{BB962C8B-B14F-4D97-AF65-F5344CB8AC3E}">
        <p14:creationId xmlns:p14="http://schemas.microsoft.com/office/powerpoint/2010/main" val="1727118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37"/>
        <p:cNvGrpSpPr/>
        <p:nvPr/>
      </p:nvGrpSpPr>
      <p:grpSpPr>
        <a:xfrm>
          <a:off x="0" y="0"/>
          <a:ext cx="0" cy="0"/>
          <a:chOff x="0" y="0"/>
          <a:chExt cx="0" cy="0"/>
        </a:xfrm>
      </p:grpSpPr>
      <p:sp>
        <p:nvSpPr>
          <p:cNvPr id="38" name="Shape 3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9" name="Shape 39"/>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568960" y="2336704"/>
            <a:ext cx="11054000" cy="4104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41" name="Shape 41"/>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42" name="Shape 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3" name="Shape 43"/>
          <p:cNvSpPr txBox="1"/>
          <p:nvPr/>
        </p:nvSpPr>
        <p:spPr>
          <a:xfrm>
            <a:off x="10586205" y="6483352"/>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1485833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5075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6593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1049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95596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4013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4126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92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43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94855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291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708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236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46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7797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6644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3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26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170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36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52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03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54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75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31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Tree>
    <p:extLst>
      <p:ext uri="{BB962C8B-B14F-4D97-AF65-F5344CB8AC3E}">
        <p14:creationId xmlns:p14="http://schemas.microsoft.com/office/powerpoint/2010/main" val="1694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68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73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3"/>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80" y="2808048"/>
            <a:ext cx="1807412" cy="389833"/>
          </a:xfrm>
          <a:prstGeom prst="rect">
            <a:avLst/>
          </a:prstGeom>
        </p:spPr>
      </p:pic>
    </p:spTree>
    <p:extLst>
      <p:ext uri="{BB962C8B-B14F-4D97-AF65-F5344CB8AC3E}">
        <p14:creationId xmlns:p14="http://schemas.microsoft.com/office/powerpoint/2010/main" val="32310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041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412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76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03918"/>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6580131"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888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84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22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89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3"/>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9" y="2346293"/>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303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2723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17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2"/>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558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56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454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6960077" y="6424131"/>
            <a:ext cx="3942809" cy="275713"/>
          </a:xfrm>
          <a:prstGeom prst="rect">
            <a:avLst/>
          </a:prstGeom>
          <a:noFill/>
          <a:ln w="25400" cap="flat" cmpd="sng" algn="ctr">
            <a:noFill/>
            <a:prstDash val="solid"/>
          </a:ln>
          <a:effectLst/>
        </p:spPr>
        <p:txBody>
          <a:bodyPr lIns="101540" tIns="50767" rIns="101540" bIns="50767" rtlCol="0" anchor="b"/>
          <a:lstStyle/>
          <a:p>
            <a:pPr algn="r" fontAlgn="auto">
              <a:lnSpc>
                <a:spcPct val="90000"/>
              </a:lnSpc>
              <a:spcBef>
                <a:spcPts val="0"/>
              </a:spcBef>
              <a:spcAft>
                <a:spcPts val="0"/>
              </a:spcAft>
              <a:defRPr/>
            </a:pPr>
            <a:r>
              <a:rPr lang="en-US" sz="889" b="1" kern="0" dirty="0">
                <a:solidFill>
                  <a:srgbClr val="000000"/>
                </a:solidFill>
                <a:latin typeface="Trebuchet MS"/>
              </a:rPr>
              <a:t>NVIDIA CONFIDENTIAL. DO NOT DISTRIBUTE.</a:t>
            </a:r>
            <a:endParaRPr lang="en-US" sz="1111" b="1" kern="0" dirty="0">
              <a:solidFill>
                <a:srgbClr val="FF0000"/>
              </a:solidFill>
              <a:latin typeface="Trebuchet MS"/>
            </a:endParaRPr>
          </a:p>
        </p:txBody>
      </p:sp>
    </p:spTree>
    <p:extLst>
      <p:ext uri="{BB962C8B-B14F-4D97-AF65-F5344CB8AC3E}">
        <p14:creationId xmlns:p14="http://schemas.microsoft.com/office/powerpoint/2010/main" val="38150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1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03920"/>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6580131" cy="583848"/>
          </a:xfrm>
        </p:spPr>
        <p:txBody>
          <a:bodyPr/>
          <a:lstStyle>
            <a:lvl1pPr marL="0" indent="0" algn="l">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20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60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427072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6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5"/>
            <a:ext cx="5494514"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71" y="2346295"/>
            <a:ext cx="5494513"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081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53429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Tree>
    <p:extLst>
      <p:ext uri="{BB962C8B-B14F-4D97-AF65-F5344CB8AC3E}">
        <p14:creationId xmlns:p14="http://schemas.microsoft.com/office/powerpoint/2010/main" val="39450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89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2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6"/>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181" y="2808046"/>
            <a:ext cx="1807412" cy="389833"/>
          </a:xfrm>
          <a:prstGeom prst="rect">
            <a:avLst/>
          </a:prstGeom>
        </p:spPr>
      </p:pic>
    </p:spTree>
    <p:extLst>
      <p:ext uri="{BB962C8B-B14F-4D97-AF65-F5344CB8AC3E}">
        <p14:creationId xmlns:p14="http://schemas.microsoft.com/office/powerpoint/2010/main" val="24938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6"/>
          </a:xfrm>
          <a:prstGeom prst="rect">
            <a:avLst/>
          </a:prstGeom>
        </p:spPr>
        <p:txBody>
          <a:bodyPr lIns="82296" tIns="41148" rIns="82296" bIns="41148"/>
          <a:lstStyle/>
          <a:p>
            <a:fld id="{871497C2-F103-40EC-8A35-C1CD5C3230B5}" type="datetimeFigureOut">
              <a:rPr lang="en-US" smtClean="0"/>
              <a:t>1/10/2019</a:t>
            </a:fld>
            <a:endParaRPr lang="en-US"/>
          </a:p>
        </p:txBody>
      </p:sp>
      <p:sp>
        <p:nvSpPr>
          <p:cNvPr id="3" name="Footer Placeholder 2"/>
          <p:cNvSpPr>
            <a:spLocks noGrp="1"/>
          </p:cNvSpPr>
          <p:nvPr>
            <p:ph type="ftr" sz="quarter" idx="11"/>
          </p:nvPr>
        </p:nvSpPr>
        <p:spPr>
          <a:xfrm>
            <a:off x="4038600" y="6356350"/>
            <a:ext cx="4114800" cy="365126"/>
          </a:xfrm>
          <a:prstGeom prst="rect">
            <a:avLst/>
          </a:prstGeom>
        </p:spPr>
        <p:txBody>
          <a:bodyPr lIns="82296" tIns="41148" rIns="82296" bIns="41148"/>
          <a:lstStyle/>
          <a:p>
            <a:endParaRPr lang="en-US"/>
          </a:p>
        </p:txBody>
      </p:sp>
      <p:sp>
        <p:nvSpPr>
          <p:cNvPr id="4" name="Slide Number Placeholder 3"/>
          <p:cNvSpPr>
            <a:spLocks noGrp="1"/>
          </p:cNvSpPr>
          <p:nvPr>
            <p:ph type="sldNum" sz="quarter" idx="12"/>
          </p:nvPr>
        </p:nvSpPr>
        <p:spPr>
          <a:xfrm>
            <a:off x="8610600" y="6356350"/>
            <a:ext cx="2743200" cy="365126"/>
          </a:xfrm>
          <a:prstGeom prst="rect">
            <a:avLst/>
          </a:prstGeom>
        </p:spPr>
        <p:txBody>
          <a:bodyPr lIns="82296" tIns="41148" rIns="82296" bIns="41148"/>
          <a:lstStyle/>
          <a:p>
            <a:fld id="{F23D0E5B-7BAE-4D16-ADF2-0F223CC9E2E2}" type="slidenum">
              <a:rPr lang="en-US" smtClean="0"/>
              <a:t>‹#›</a:t>
            </a:fld>
            <a:endParaRPr lang="en-US"/>
          </a:p>
        </p:txBody>
      </p:sp>
    </p:spTree>
    <p:extLst>
      <p:ext uri="{BB962C8B-B14F-4D97-AF65-F5344CB8AC3E}">
        <p14:creationId xmlns:p14="http://schemas.microsoft.com/office/powerpoint/2010/main" val="3362929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5.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6.emf"/><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Segoe UI Light" panose="020B0502040204020203"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grpSp>
    </p:spTree>
    <p:extLst>
      <p:ext uri="{BB962C8B-B14F-4D97-AF65-F5344CB8AC3E}">
        <p14:creationId xmlns:p14="http://schemas.microsoft.com/office/powerpoint/2010/main" val="4056465942"/>
      </p:ext>
    </p:extLst>
  </p:cSld>
  <p:clrMap bg1="dk2" tx1="lt1" bg2="dk1"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Segoe UI Light" panose="020B0502040204020203"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Segoe UI Light" panose="020B0502040204020203"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Segoe UI Light" panose="020B0502040204020203"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Segoe UI Light" panose="020B0502040204020203"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636367195"/>
      </p:ext>
    </p:extLst>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2"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p:nvGrpSpPr>
        <p:grpSpPr>
          <a:xfrm>
            <a:off x="11281895" y="6518238"/>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9" name="TextBox 8"/>
          <p:cNvSpPr txBox="1"/>
          <p:nvPr userDrawn="1"/>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10" name="Group 9"/>
          <p:cNvGrpSpPr/>
          <p:nvPr userDrawn="1"/>
        </p:nvGrpSpPr>
        <p:grpSpPr>
          <a:xfrm>
            <a:off x="11281895" y="6518238"/>
            <a:ext cx="648336" cy="119757"/>
            <a:chOff x="677492" y="-1417931"/>
            <a:chExt cx="3154606" cy="582700"/>
          </a:xfrm>
        </p:grpSpPr>
        <p:sp>
          <p:nvSpPr>
            <p:cNvPr id="11" name="Freeform 10"/>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1"/>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2"/>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296053155"/>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0" algn="l" rtl="0" eaLnBrk="1" fontAlgn="base" hangingPunct="1">
        <a:spcBef>
          <a:spcPct val="0"/>
        </a:spcBef>
        <a:spcAft>
          <a:spcPct val="0"/>
        </a:spcAft>
        <a:defRPr sz="3556" b="1">
          <a:solidFill>
            <a:srgbClr val="73B900"/>
          </a:solidFill>
          <a:latin typeface="Arial" charset="0"/>
        </a:defRPr>
      </a:lvl6pPr>
      <a:lvl7pPr marL="1015980" algn="l" rtl="0" eaLnBrk="1" fontAlgn="base" hangingPunct="1">
        <a:spcBef>
          <a:spcPct val="0"/>
        </a:spcBef>
        <a:spcAft>
          <a:spcPct val="0"/>
        </a:spcAft>
        <a:defRPr sz="3556" b="1">
          <a:solidFill>
            <a:srgbClr val="73B900"/>
          </a:solidFill>
          <a:latin typeface="Arial" charset="0"/>
        </a:defRPr>
      </a:lvl7pPr>
      <a:lvl8pPr marL="1523970" algn="l" rtl="0" eaLnBrk="1" fontAlgn="base" hangingPunct="1">
        <a:spcBef>
          <a:spcPct val="0"/>
        </a:spcBef>
        <a:spcAft>
          <a:spcPct val="0"/>
        </a:spcAft>
        <a:defRPr sz="3556" b="1">
          <a:solidFill>
            <a:srgbClr val="73B900"/>
          </a:solidFill>
          <a:latin typeface="Arial" charset="0"/>
        </a:defRPr>
      </a:lvl8pPr>
      <a:lvl9pPr marL="203196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88"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03"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1988" indent="-253994" algn="l" rtl="0" eaLnBrk="1" fontAlgn="base" hangingPunct="1">
        <a:spcBef>
          <a:spcPct val="20000"/>
        </a:spcBef>
        <a:spcAft>
          <a:spcPct val="0"/>
        </a:spcAft>
        <a:buChar char="–"/>
        <a:defRPr sz="2222">
          <a:solidFill>
            <a:schemeClr val="bg1"/>
          </a:solidFill>
          <a:latin typeface="+mn-lt"/>
        </a:defRPr>
      </a:lvl4pPr>
      <a:lvl5pPr marL="2352981" indent="-253994" algn="l" rtl="0" eaLnBrk="1" fontAlgn="base" hangingPunct="1">
        <a:spcBef>
          <a:spcPct val="20000"/>
        </a:spcBef>
        <a:spcAft>
          <a:spcPct val="0"/>
        </a:spcAft>
        <a:buChar char="»"/>
        <a:defRPr sz="2222">
          <a:solidFill>
            <a:schemeClr val="bg1"/>
          </a:solidFill>
          <a:latin typeface="+mn-lt"/>
        </a:defRPr>
      </a:lvl5pPr>
      <a:lvl6pPr marL="2860970" indent="-253994" algn="l" rtl="0" eaLnBrk="1" fontAlgn="base" hangingPunct="1">
        <a:spcBef>
          <a:spcPct val="20000"/>
        </a:spcBef>
        <a:spcAft>
          <a:spcPct val="0"/>
        </a:spcAft>
        <a:buChar char="»"/>
        <a:defRPr sz="2222">
          <a:solidFill>
            <a:schemeClr val="bg1"/>
          </a:solidFill>
          <a:latin typeface="+mn-lt"/>
        </a:defRPr>
      </a:lvl6pPr>
      <a:lvl7pPr marL="3368961" indent="-253994" algn="l" rtl="0" eaLnBrk="1" fontAlgn="base" hangingPunct="1">
        <a:spcBef>
          <a:spcPct val="20000"/>
        </a:spcBef>
        <a:spcAft>
          <a:spcPct val="0"/>
        </a:spcAft>
        <a:buChar char="»"/>
        <a:defRPr sz="2222">
          <a:solidFill>
            <a:schemeClr val="bg1"/>
          </a:solidFill>
          <a:latin typeface="+mn-lt"/>
        </a:defRPr>
      </a:lvl7pPr>
      <a:lvl8pPr marL="3876950" indent="-253994" algn="l" rtl="0" eaLnBrk="1" fontAlgn="base" hangingPunct="1">
        <a:spcBef>
          <a:spcPct val="20000"/>
        </a:spcBef>
        <a:spcAft>
          <a:spcPct val="0"/>
        </a:spcAft>
        <a:buChar char="»"/>
        <a:defRPr sz="2222">
          <a:solidFill>
            <a:schemeClr val="bg1"/>
          </a:solidFill>
          <a:latin typeface="+mn-lt"/>
        </a:defRPr>
      </a:lvl8pPr>
      <a:lvl9pPr marL="4384941" indent="-253994"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80" rtl="0" eaLnBrk="1" latinLnBrk="0" hangingPunct="1">
        <a:defRPr sz="2000" kern="1200">
          <a:solidFill>
            <a:schemeClr val="tx1"/>
          </a:solidFill>
          <a:latin typeface="+mn-lt"/>
          <a:ea typeface="+mn-ea"/>
          <a:cs typeface="+mn-cs"/>
        </a:defRPr>
      </a:lvl1pPr>
      <a:lvl2pPr marL="507990" algn="l" defTabSz="1015980" rtl="0" eaLnBrk="1" latinLnBrk="0" hangingPunct="1">
        <a:defRPr sz="2000" kern="1200">
          <a:solidFill>
            <a:schemeClr val="tx1"/>
          </a:solidFill>
          <a:latin typeface="+mn-lt"/>
          <a:ea typeface="+mn-ea"/>
          <a:cs typeface="+mn-cs"/>
        </a:defRPr>
      </a:lvl2pPr>
      <a:lvl3pPr marL="1015980" algn="l" defTabSz="1015980" rtl="0" eaLnBrk="1" latinLnBrk="0" hangingPunct="1">
        <a:defRPr sz="2000" kern="1200">
          <a:solidFill>
            <a:schemeClr val="tx1"/>
          </a:solidFill>
          <a:latin typeface="+mn-lt"/>
          <a:ea typeface="+mn-ea"/>
          <a:cs typeface="+mn-cs"/>
        </a:defRPr>
      </a:lvl3pPr>
      <a:lvl4pPr marL="1523970" algn="l" defTabSz="1015980" rtl="0" eaLnBrk="1" latinLnBrk="0" hangingPunct="1">
        <a:defRPr sz="2000" kern="1200">
          <a:solidFill>
            <a:schemeClr val="tx1"/>
          </a:solidFill>
          <a:latin typeface="+mn-lt"/>
          <a:ea typeface="+mn-ea"/>
          <a:cs typeface="+mn-cs"/>
        </a:defRPr>
      </a:lvl4pPr>
      <a:lvl5pPr marL="2031960" algn="l" defTabSz="1015980" rtl="0" eaLnBrk="1" latinLnBrk="0" hangingPunct="1">
        <a:defRPr sz="2000" kern="1200">
          <a:solidFill>
            <a:schemeClr val="tx1"/>
          </a:solidFill>
          <a:latin typeface="+mn-lt"/>
          <a:ea typeface="+mn-ea"/>
          <a:cs typeface="+mn-cs"/>
        </a:defRPr>
      </a:lvl5pPr>
      <a:lvl6pPr marL="2539950" algn="l" defTabSz="1015980" rtl="0" eaLnBrk="1" latinLnBrk="0" hangingPunct="1">
        <a:defRPr sz="2000" kern="1200">
          <a:solidFill>
            <a:schemeClr val="tx1"/>
          </a:solidFill>
          <a:latin typeface="+mn-lt"/>
          <a:ea typeface="+mn-ea"/>
          <a:cs typeface="+mn-cs"/>
        </a:defRPr>
      </a:lvl6pPr>
      <a:lvl7pPr marL="3047940" algn="l" defTabSz="1015980" rtl="0" eaLnBrk="1" latinLnBrk="0" hangingPunct="1">
        <a:defRPr sz="2000" kern="1200">
          <a:solidFill>
            <a:schemeClr val="tx1"/>
          </a:solidFill>
          <a:latin typeface="+mn-lt"/>
          <a:ea typeface="+mn-ea"/>
          <a:cs typeface="+mn-cs"/>
        </a:defRPr>
      </a:lvl7pPr>
      <a:lvl8pPr marL="3555929" algn="l" defTabSz="1015980" rtl="0" eaLnBrk="1" latinLnBrk="0" hangingPunct="1">
        <a:defRPr sz="2000" kern="1200">
          <a:solidFill>
            <a:schemeClr val="tx1"/>
          </a:solidFill>
          <a:latin typeface="+mn-lt"/>
          <a:ea typeface="+mn-ea"/>
          <a:cs typeface="+mn-cs"/>
        </a:defRPr>
      </a:lvl8pPr>
      <a:lvl9pPr marL="4063918" algn="l" defTabSz="101598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Shape 90"/>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91" name="Shape 91"/>
          <p:cNvSpPr txBox="1">
            <a:spLocks noGrp="1"/>
          </p:cNvSpPr>
          <p:nvPr>
            <p:ph type="body" idx="1"/>
          </p:nvPr>
        </p:nvSpPr>
        <p:spPr>
          <a:xfrm>
            <a:off x="574892" y="2224851"/>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2" name="Shape 92"/>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93" name="Shape 93"/>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2747371599"/>
      </p:ext>
    </p:extLst>
  </p:cSld>
  <p:clrMap bg1="lt1" tx1="dk1" bg2="dk2" tx2="lt2" accent1="accent1" accent2="accent2" accent3="accent3" accent4="accent4" accent5="accent5" accent6="accent6" hlink="hlink" folHlink="folHlink"/>
  <p:sldLayoutIdLst>
    <p:sldLayoutId id="2147483834" r:id="rId1"/>
    <p:sldLayoutId id="2147483835" r:id="rId2"/>
    <p:sldLayoutId id="2147483838" r:id="rId3"/>
    <p:sldLayoutId id="2147483839" r:id="rId4"/>
    <p:sldLayoutId id="2147483840" r:id="rId5"/>
    <p:sldLayoutId id="2147483842" r:id="rId6"/>
    <p:sldLayoutId id="2147483843" r:id="rId7"/>
    <p:sldLayoutId id="2147483844" r:id="rId8"/>
    <p:sldLayoutId id="2147483845" r:id="rId9"/>
    <p:sldLayoutId id="214748384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2955051268"/>
      </p:ext>
    </p:extLst>
  </p:cSld>
  <p:clrMap bg1="dk2" tx1="lt1" bg2="dk1"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smtClean="0">
                <a:solidFill>
                  <a:srgbClr val="505050"/>
                </a:solidFill>
                <a:latin typeface="Trebuchet MS" panose="020B0603020202020204" pitchFamily="34" charset="0"/>
              </a:rPr>
              <a:pPr algn="r"/>
              <a:t>‹#›</a:t>
            </a:fld>
            <a:r>
              <a:rPr lang="en-US" sz="1167" cap="none" dirty="0">
                <a:solidFill>
                  <a:srgbClr val="007450">
                    <a:lumMod val="60000"/>
                    <a:lumOff val="40000"/>
                  </a:srgbClr>
                </a:solidFill>
              </a:rPr>
              <a:t> </a:t>
            </a: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1760782559"/>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1" y="6479177"/>
            <a:ext cx="356698"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6" y="6518239"/>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498541811"/>
      </p:ext>
    </p:extLst>
  </p:cSld>
  <p:clrMap bg1="dk2" tx1="lt1" bg2="dk1"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1"/>
          </a:xfrm>
          <a:prstGeom prst="rect">
            <a:avLst/>
          </a:prstGeom>
          <a:noFill/>
          <a:ln w="9525">
            <a:noFill/>
            <a:miter lim="800000"/>
            <a:headEnd/>
            <a:tailEnd/>
          </a:ln>
        </p:spPr>
        <p:txBody>
          <a:bodyPr vert="horz" wrap="square" lIns="91386" tIns="45690" rIns="91386" bIns="4569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386" tIns="45690" rIns="91386" bIns="4569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2" y="6474945"/>
            <a:ext cx="356698" cy="188065"/>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89" smtClean="0">
                <a:solidFill>
                  <a:srgbClr val="505050"/>
                </a:solidFill>
                <a:latin typeface="Trebuchet MS" panose="020B0603020202020204" pitchFamily="34" charset="0"/>
              </a:rPr>
              <a:pPr algn="r"/>
              <a:t>‹#›</a:t>
            </a:fld>
            <a:r>
              <a:rPr lang="en-US" sz="1222" cap="none" dirty="0">
                <a:solidFill>
                  <a:srgbClr val="007450">
                    <a:lumMod val="60000"/>
                    <a:lumOff val="40000"/>
                  </a:srgbClr>
                </a:solidFill>
              </a:rPr>
              <a:t> </a:t>
            </a:r>
          </a:p>
        </p:txBody>
      </p:sp>
      <p:grpSp>
        <p:nvGrpSpPr>
          <p:cNvPr id="5" name="Group 4"/>
          <p:cNvGrpSpPr/>
          <p:nvPr userDrawn="1"/>
        </p:nvGrpSpPr>
        <p:grpSpPr>
          <a:xfrm>
            <a:off x="11281896" y="6518237"/>
            <a:ext cx="648336" cy="119758"/>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341296042"/>
      </p:ext>
    </p:extLst>
  </p:cSld>
  <p:clrMap bg1="dk2" tx1="lt1" bg2="dk1"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695" algn="l" rtl="0" eaLnBrk="1" fontAlgn="base" hangingPunct="1">
        <a:spcBef>
          <a:spcPct val="0"/>
        </a:spcBef>
        <a:spcAft>
          <a:spcPct val="0"/>
        </a:spcAft>
        <a:defRPr sz="3556" b="1">
          <a:solidFill>
            <a:srgbClr val="73B900"/>
          </a:solidFill>
          <a:latin typeface="Arial" charset="0"/>
        </a:defRPr>
      </a:lvl6pPr>
      <a:lvl7pPr marL="1015390" algn="l" rtl="0" eaLnBrk="1" fontAlgn="base" hangingPunct="1">
        <a:spcBef>
          <a:spcPct val="0"/>
        </a:spcBef>
        <a:spcAft>
          <a:spcPct val="0"/>
        </a:spcAft>
        <a:defRPr sz="3556" b="1">
          <a:solidFill>
            <a:srgbClr val="73B900"/>
          </a:solidFill>
          <a:latin typeface="Arial" charset="0"/>
        </a:defRPr>
      </a:lvl7pPr>
      <a:lvl8pPr marL="1523083" algn="l" rtl="0" eaLnBrk="1" fontAlgn="base" hangingPunct="1">
        <a:spcBef>
          <a:spcPct val="0"/>
        </a:spcBef>
        <a:spcAft>
          <a:spcPct val="0"/>
        </a:spcAft>
        <a:defRPr sz="3556" b="1">
          <a:solidFill>
            <a:srgbClr val="73B900"/>
          </a:solidFill>
          <a:latin typeface="Arial" charset="0"/>
        </a:defRPr>
      </a:lvl8pPr>
      <a:lvl9pPr marL="203076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61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09292"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0828" indent="-253846" algn="l" rtl="0" fontAlgn="base">
        <a:spcBef>
          <a:spcPct val="20000"/>
        </a:spcBef>
        <a:spcAft>
          <a:spcPct val="0"/>
        </a:spcAft>
        <a:buChar char="–"/>
        <a:defRPr sz="2222">
          <a:solidFill>
            <a:schemeClr val="bg1"/>
          </a:solidFill>
          <a:latin typeface="+mn-lt"/>
        </a:defRPr>
      </a:lvl4pPr>
      <a:lvl5pPr marL="2351602" indent="-253846" algn="l" rtl="0" fontAlgn="base">
        <a:spcBef>
          <a:spcPct val="20000"/>
        </a:spcBef>
        <a:spcAft>
          <a:spcPct val="0"/>
        </a:spcAft>
        <a:buChar char="»"/>
        <a:defRPr sz="2222">
          <a:solidFill>
            <a:schemeClr val="bg1"/>
          </a:solidFill>
          <a:latin typeface="+mn-lt"/>
        </a:defRPr>
      </a:lvl5pPr>
      <a:lvl6pPr marL="2859296" indent="-253846" algn="l" rtl="0" eaLnBrk="1" fontAlgn="base" hangingPunct="1">
        <a:spcBef>
          <a:spcPct val="20000"/>
        </a:spcBef>
        <a:spcAft>
          <a:spcPct val="0"/>
        </a:spcAft>
        <a:buChar char="»"/>
        <a:defRPr sz="2222">
          <a:solidFill>
            <a:schemeClr val="bg1"/>
          </a:solidFill>
          <a:latin typeface="+mn-lt"/>
        </a:defRPr>
      </a:lvl6pPr>
      <a:lvl7pPr marL="3366974" indent="-253846" algn="l" rtl="0" eaLnBrk="1" fontAlgn="base" hangingPunct="1">
        <a:spcBef>
          <a:spcPct val="20000"/>
        </a:spcBef>
        <a:spcAft>
          <a:spcPct val="0"/>
        </a:spcAft>
        <a:buChar char="»"/>
        <a:defRPr sz="2222">
          <a:solidFill>
            <a:schemeClr val="bg1"/>
          </a:solidFill>
          <a:latin typeface="+mn-lt"/>
        </a:defRPr>
      </a:lvl7pPr>
      <a:lvl8pPr marL="3874666" indent="-253846" algn="l" rtl="0" eaLnBrk="1" fontAlgn="base" hangingPunct="1">
        <a:spcBef>
          <a:spcPct val="20000"/>
        </a:spcBef>
        <a:spcAft>
          <a:spcPct val="0"/>
        </a:spcAft>
        <a:buChar char="»"/>
        <a:defRPr sz="2222">
          <a:solidFill>
            <a:schemeClr val="bg1"/>
          </a:solidFill>
          <a:latin typeface="+mn-lt"/>
        </a:defRPr>
      </a:lvl8pPr>
      <a:lvl9pPr marL="4382355" indent="-253846"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390" rtl="0" eaLnBrk="1" latinLnBrk="0" hangingPunct="1">
        <a:defRPr sz="2000" kern="1200">
          <a:solidFill>
            <a:schemeClr val="tx1"/>
          </a:solidFill>
          <a:latin typeface="+mn-lt"/>
          <a:ea typeface="+mn-ea"/>
          <a:cs typeface="+mn-cs"/>
        </a:defRPr>
      </a:lvl1pPr>
      <a:lvl2pPr marL="507695" algn="l" defTabSz="1015390" rtl="0" eaLnBrk="1" latinLnBrk="0" hangingPunct="1">
        <a:defRPr sz="2000" kern="1200">
          <a:solidFill>
            <a:schemeClr val="tx1"/>
          </a:solidFill>
          <a:latin typeface="+mn-lt"/>
          <a:ea typeface="+mn-ea"/>
          <a:cs typeface="+mn-cs"/>
        </a:defRPr>
      </a:lvl2pPr>
      <a:lvl3pPr marL="1015390" algn="l" defTabSz="1015390" rtl="0" eaLnBrk="1" latinLnBrk="0" hangingPunct="1">
        <a:defRPr sz="2000" kern="1200">
          <a:solidFill>
            <a:schemeClr val="tx1"/>
          </a:solidFill>
          <a:latin typeface="+mn-lt"/>
          <a:ea typeface="+mn-ea"/>
          <a:cs typeface="+mn-cs"/>
        </a:defRPr>
      </a:lvl3pPr>
      <a:lvl4pPr marL="1523083" algn="l" defTabSz="1015390" rtl="0" eaLnBrk="1" latinLnBrk="0" hangingPunct="1">
        <a:defRPr sz="2000" kern="1200">
          <a:solidFill>
            <a:schemeClr val="tx1"/>
          </a:solidFill>
          <a:latin typeface="+mn-lt"/>
          <a:ea typeface="+mn-ea"/>
          <a:cs typeface="+mn-cs"/>
        </a:defRPr>
      </a:lvl4pPr>
      <a:lvl5pPr marL="2030760" algn="l" defTabSz="1015390" rtl="0" eaLnBrk="1" latinLnBrk="0" hangingPunct="1">
        <a:defRPr sz="2000" kern="1200">
          <a:solidFill>
            <a:schemeClr val="tx1"/>
          </a:solidFill>
          <a:latin typeface="+mn-lt"/>
          <a:ea typeface="+mn-ea"/>
          <a:cs typeface="+mn-cs"/>
        </a:defRPr>
      </a:lvl5pPr>
      <a:lvl6pPr marL="2538452" algn="l" defTabSz="1015390" rtl="0" eaLnBrk="1" latinLnBrk="0" hangingPunct="1">
        <a:defRPr sz="2000" kern="1200">
          <a:solidFill>
            <a:schemeClr val="tx1"/>
          </a:solidFill>
          <a:latin typeface="+mn-lt"/>
          <a:ea typeface="+mn-ea"/>
          <a:cs typeface="+mn-cs"/>
        </a:defRPr>
      </a:lvl6pPr>
      <a:lvl7pPr marL="3046145" algn="l" defTabSz="1015390" rtl="0" eaLnBrk="1" latinLnBrk="0" hangingPunct="1">
        <a:defRPr sz="2000" kern="1200">
          <a:solidFill>
            <a:schemeClr val="tx1"/>
          </a:solidFill>
          <a:latin typeface="+mn-lt"/>
          <a:ea typeface="+mn-ea"/>
          <a:cs typeface="+mn-cs"/>
        </a:defRPr>
      </a:lvl7pPr>
      <a:lvl8pPr marL="3553831" algn="l" defTabSz="1015390" rtl="0" eaLnBrk="1" latinLnBrk="0" hangingPunct="1">
        <a:defRPr sz="2000" kern="1200">
          <a:solidFill>
            <a:schemeClr val="tx1"/>
          </a:solidFill>
          <a:latin typeface="+mn-lt"/>
          <a:ea typeface="+mn-ea"/>
          <a:cs typeface="+mn-cs"/>
        </a:defRPr>
      </a:lvl8pPr>
      <a:lvl9pPr marL="4061519" algn="l" defTabSz="10153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Overfitting</a:t>
            </a:r>
          </a:p>
        </p:txBody>
      </p:sp>
      <p:sp>
        <p:nvSpPr>
          <p:cNvPr id="14" name="Content Placeholder 13"/>
          <p:cNvSpPr>
            <a:spLocks noGrp="1"/>
          </p:cNvSpPr>
          <p:nvPr>
            <p:ph idx="1"/>
          </p:nvPr>
        </p:nvSpPr>
        <p:spPr/>
        <p:txBody>
          <a:bodyPr/>
          <a:lstStyle/>
          <a:p>
            <a:endParaRPr lang="en-US" dirty="0"/>
          </a:p>
        </p:txBody>
      </p:sp>
      <p:sp>
        <p:nvSpPr>
          <p:cNvPr id="15" name="Text Placeholder 14"/>
          <p:cNvSpPr>
            <a:spLocks noGrp="1"/>
          </p:cNvSpPr>
          <p:nvPr>
            <p:ph type="body" sz="quarter" idx="10"/>
          </p:nvPr>
        </p:nvSpPr>
        <p:spPr/>
        <p:txBody>
          <a:bodyPr/>
          <a:lstStyle/>
          <a:p>
            <a:r>
              <a:rPr lang="en-US" dirty="0"/>
              <a:t>What to do about it?</a:t>
            </a:r>
          </a:p>
        </p:txBody>
      </p:sp>
      <p:pic>
        <p:nvPicPr>
          <p:cNvPr id="7" name="A3D02241-7E05-40FF-8537-A7E63DE2BC75" descr="A3D02241-7E05-40FF-8537-A7E63DE2BC75">
            <a:extLst>
              <a:ext uri="{FF2B5EF4-FFF2-40B4-BE49-F238E27FC236}">
                <a16:creationId xmlns:a16="http://schemas.microsoft.com/office/drawing/2014/main" id="{5B81DA02-3507-407F-AAAA-6062E0D5FCC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96527" y="3285565"/>
            <a:ext cx="4852806" cy="330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F159C9C6-FE2F-48D7-A633-D1AA3D2F4CAE}"/>
              </a:ext>
            </a:extLst>
          </p:cNvPr>
          <p:cNvPicPr>
            <a:picLocks noChangeAspect="1"/>
          </p:cNvPicPr>
          <p:nvPr/>
        </p:nvPicPr>
        <p:blipFill>
          <a:blip r:embed="rId4"/>
          <a:stretch>
            <a:fillRect/>
          </a:stretch>
        </p:blipFill>
        <p:spPr>
          <a:xfrm>
            <a:off x="6910074" y="610123"/>
            <a:ext cx="5174348" cy="2366159"/>
          </a:xfrm>
          <a:prstGeom prst="rect">
            <a:avLst/>
          </a:prstGeom>
        </p:spPr>
      </p:pic>
    </p:spTree>
    <p:extLst>
      <p:ext uri="{BB962C8B-B14F-4D97-AF65-F5344CB8AC3E}">
        <p14:creationId xmlns:p14="http://schemas.microsoft.com/office/powerpoint/2010/main" val="122985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2" name="Picture 1">
            <a:extLst>
              <a:ext uri="{FF2B5EF4-FFF2-40B4-BE49-F238E27FC236}">
                <a16:creationId xmlns:a16="http://schemas.microsoft.com/office/drawing/2014/main" id="{A566A9EF-3EDE-42D9-91D8-AD3790186488}"/>
              </a:ext>
            </a:extLst>
          </p:cNvPr>
          <p:cNvPicPr>
            <a:picLocks noChangeAspect="1"/>
          </p:cNvPicPr>
          <p:nvPr/>
        </p:nvPicPr>
        <p:blipFill>
          <a:blip r:embed="rId3"/>
          <a:stretch>
            <a:fillRect/>
          </a:stretch>
        </p:blipFill>
        <p:spPr>
          <a:xfrm>
            <a:off x="0" y="807804"/>
            <a:ext cx="7536868" cy="5471410"/>
          </a:xfrm>
          <a:prstGeom prst="rect">
            <a:avLst/>
          </a:prstGeom>
        </p:spPr>
      </p:pic>
      <p:cxnSp>
        <p:nvCxnSpPr>
          <p:cNvPr id="1474" name="Shape 1474"/>
          <p:cNvCxnSpPr>
            <a:cxnSpLocks/>
          </p:cNvCxnSpPr>
          <p:nvPr/>
        </p:nvCxnSpPr>
        <p:spPr>
          <a:xfrm flipH="1">
            <a:off x="7026847" y="4288853"/>
            <a:ext cx="2656593" cy="111063"/>
          </a:xfrm>
          <a:prstGeom prst="straightConnector1">
            <a:avLst/>
          </a:prstGeom>
          <a:noFill/>
          <a:ln w="31750" cap="flat" cmpd="sng">
            <a:solidFill>
              <a:schemeClr val="accent1"/>
            </a:solidFill>
            <a:prstDash val="solid"/>
            <a:round/>
            <a:headEnd type="none" w="med" len="med"/>
            <a:tailEnd type="triangle" w="lg" len="lg"/>
          </a:ln>
        </p:spPr>
      </p:cxnSp>
      <p:cxnSp>
        <p:nvCxnSpPr>
          <p:cNvPr id="1475" name="Shape 1475"/>
          <p:cNvCxnSpPr>
            <a:cxnSpLocks/>
            <a:stCxn id="1476" idx="1"/>
          </p:cNvCxnSpPr>
          <p:nvPr/>
        </p:nvCxnSpPr>
        <p:spPr>
          <a:xfrm flipH="1" flipV="1">
            <a:off x="7091476" y="4696919"/>
            <a:ext cx="2488311" cy="1032047"/>
          </a:xfrm>
          <a:prstGeom prst="straightConnector1">
            <a:avLst/>
          </a:prstGeom>
          <a:noFill/>
          <a:ln w="31750" cap="flat" cmpd="sng">
            <a:solidFill>
              <a:schemeClr val="lt2"/>
            </a:solidFill>
            <a:prstDash val="solid"/>
            <a:round/>
            <a:headEnd type="none" w="med" len="med"/>
            <a:tailEnd type="triangle" w="lg" len="lg"/>
          </a:ln>
        </p:spPr>
      </p:cxnSp>
      <p:sp>
        <p:nvSpPr>
          <p:cNvPr id="1476" name="Shape 1476"/>
          <p:cNvSpPr txBox="1"/>
          <p:nvPr/>
        </p:nvSpPr>
        <p:spPr>
          <a:xfrm>
            <a:off x="9579787" y="5400671"/>
            <a:ext cx="1710227" cy="656590"/>
          </a:xfrm>
          <a:prstGeom prst="rect">
            <a:avLst/>
          </a:prstGeom>
          <a:noFill/>
          <a:ln>
            <a:noFill/>
          </a:ln>
        </p:spPr>
        <p:txBody>
          <a:bodyPr lIns="101583" tIns="50778" rIns="101583" bIns="50778" anchor="ctr" anchorCtr="0">
            <a:noAutofit/>
          </a:bodyPr>
          <a:lstStyle/>
          <a:p>
            <a:pPr marL="0" marR="0" lvl="0" indent="0" algn="ctr" defTabSz="1015990" rtl="0" eaLnBrk="1" fontAlgn="auto" latinLnBrk="0" hangingPunct="1">
              <a:lnSpc>
                <a:spcPct val="90000"/>
              </a:lnSpc>
              <a:spcBef>
                <a:spcPts val="0"/>
              </a:spcBef>
              <a:spcAft>
                <a:spcPts val="0"/>
              </a:spcAft>
              <a:buClr>
                <a:srgbClr val="000000"/>
              </a:buClr>
              <a:buSzPct val="25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a:cs typeface="Arial"/>
                <a:sym typeface="Arial"/>
              </a:rPr>
              <a:t>Loss function</a:t>
            </a:r>
          </a:p>
          <a:p>
            <a:pPr marL="0" marR="0" lvl="0" indent="0" algn="ctr" defTabSz="1015990" rtl="0" eaLnBrk="1" fontAlgn="auto" latinLnBrk="0" hangingPunct="1">
              <a:lnSpc>
                <a:spcPct val="90000"/>
              </a:lnSpc>
              <a:spcBef>
                <a:spcPts val="0"/>
              </a:spcBef>
              <a:spcAft>
                <a:spcPts val="0"/>
              </a:spcAft>
              <a:buClr>
                <a:srgbClr val="000000"/>
              </a:buClr>
              <a:buSzPct val="25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a:cs typeface="Arial"/>
                <a:sym typeface="Arial"/>
              </a:rPr>
              <a:t>(Validation)</a:t>
            </a:r>
          </a:p>
        </p:txBody>
      </p:sp>
      <p:sp>
        <p:nvSpPr>
          <p:cNvPr id="1477" name="Shape 1477"/>
          <p:cNvSpPr txBox="1"/>
          <p:nvPr/>
        </p:nvSpPr>
        <p:spPr>
          <a:xfrm>
            <a:off x="9683440" y="4115658"/>
            <a:ext cx="1710227" cy="656590"/>
          </a:xfrm>
          <a:prstGeom prst="rect">
            <a:avLst/>
          </a:prstGeom>
          <a:noFill/>
          <a:ln>
            <a:noFill/>
          </a:ln>
        </p:spPr>
        <p:txBody>
          <a:bodyPr lIns="101583" tIns="50778" rIns="101583" bIns="50778" anchor="ctr" anchorCtr="0">
            <a:noAutofit/>
          </a:bodyPr>
          <a:lstStyle/>
          <a:p>
            <a:pPr marL="0" marR="0" lvl="0" indent="0" algn="ctr" defTabSz="1015990" rtl="0" eaLnBrk="1" fontAlgn="auto" latinLnBrk="0" hangingPunct="1">
              <a:lnSpc>
                <a:spcPct val="90000"/>
              </a:lnSpc>
              <a:spcBef>
                <a:spcPts val="0"/>
              </a:spcBef>
              <a:spcAft>
                <a:spcPts val="0"/>
              </a:spcAft>
              <a:buClr>
                <a:srgbClr val="000000"/>
              </a:buClr>
              <a:buSzPct val="25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a:cs typeface="Arial"/>
                <a:sym typeface="Arial"/>
              </a:rPr>
              <a:t>Loss function</a:t>
            </a:r>
          </a:p>
          <a:p>
            <a:pPr marL="0" marR="0" lvl="0" indent="0" algn="ctr" defTabSz="1015990" rtl="0" eaLnBrk="1" fontAlgn="auto" latinLnBrk="0" hangingPunct="1">
              <a:lnSpc>
                <a:spcPct val="90000"/>
              </a:lnSpc>
              <a:spcBef>
                <a:spcPts val="0"/>
              </a:spcBef>
              <a:spcAft>
                <a:spcPts val="0"/>
              </a:spcAft>
              <a:buClr>
                <a:srgbClr val="000000"/>
              </a:buClr>
              <a:buSzPct val="25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a:cs typeface="Arial"/>
                <a:sym typeface="Arial"/>
              </a:rPr>
              <a:t>(Training)</a:t>
            </a:r>
          </a:p>
        </p:txBody>
      </p:sp>
      <p:cxnSp>
        <p:nvCxnSpPr>
          <p:cNvPr id="1478" name="Shape 1478"/>
          <p:cNvCxnSpPr/>
          <p:nvPr/>
        </p:nvCxnSpPr>
        <p:spPr>
          <a:xfrm rot="10800000">
            <a:off x="7091475" y="1322600"/>
            <a:ext cx="2488312" cy="799193"/>
          </a:xfrm>
          <a:prstGeom prst="straightConnector1">
            <a:avLst/>
          </a:prstGeom>
          <a:noFill/>
          <a:ln w="31750" cap="flat" cmpd="sng">
            <a:solidFill>
              <a:srgbClr val="E6804E"/>
            </a:solidFill>
            <a:prstDash val="solid"/>
            <a:round/>
            <a:headEnd type="none" w="med" len="med"/>
            <a:tailEnd type="triangle" w="lg" len="lg"/>
          </a:ln>
        </p:spPr>
      </p:cxnSp>
      <p:sp>
        <p:nvSpPr>
          <p:cNvPr id="1479" name="Shape 1479"/>
          <p:cNvSpPr txBox="1"/>
          <p:nvPr/>
        </p:nvSpPr>
        <p:spPr>
          <a:xfrm>
            <a:off x="9579789" y="1445417"/>
            <a:ext cx="2228389" cy="1210588"/>
          </a:xfrm>
          <a:prstGeom prst="rect">
            <a:avLst/>
          </a:prstGeom>
          <a:noFill/>
          <a:ln>
            <a:noFill/>
          </a:ln>
        </p:spPr>
        <p:txBody>
          <a:bodyPr lIns="101583" tIns="50778" rIns="101583" bIns="50778" anchor="ctr" anchorCtr="0">
            <a:noAutofit/>
          </a:bodyPr>
          <a:lstStyle/>
          <a:p>
            <a:pPr marL="0" marR="0" lvl="0" indent="0" algn="ctr" defTabSz="1015990" rtl="0" eaLnBrk="1" fontAlgn="auto" latinLnBrk="0" hangingPunct="1">
              <a:lnSpc>
                <a:spcPct val="90000"/>
              </a:lnSpc>
              <a:spcBef>
                <a:spcPts val="0"/>
              </a:spcBef>
              <a:spcAft>
                <a:spcPts val="0"/>
              </a:spcAft>
              <a:buClr>
                <a:srgbClr val="000000"/>
              </a:buClr>
              <a:buSzPct val="25000"/>
              <a:buFontTx/>
              <a:buNone/>
              <a:tabLst/>
              <a:defRPr/>
            </a:pPr>
            <a:r>
              <a:rPr kumimoji="0" lang="en-US" sz="2000" b="0" i="0" u="none" strike="noStrike" kern="0" cap="none" spc="0" normalizeH="0" baseline="0" noProof="0">
                <a:ln>
                  <a:noFill/>
                </a:ln>
                <a:solidFill>
                  <a:srgbClr val="000000"/>
                </a:solidFill>
                <a:effectLst/>
                <a:uLnTx/>
                <a:uFillTx/>
                <a:latin typeface="Arial"/>
                <a:ea typeface="Arial"/>
                <a:cs typeface="Arial"/>
                <a:sym typeface="Arial"/>
              </a:rPr>
              <a:t>Accuracy</a:t>
            </a:r>
          </a:p>
          <a:p>
            <a:pPr marL="0" marR="0" lvl="0" indent="0" algn="ctr" defTabSz="1015990" rtl="0" eaLnBrk="1" fontAlgn="auto" latinLnBrk="0" hangingPunct="1">
              <a:lnSpc>
                <a:spcPct val="90000"/>
              </a:lnSpc>
              <a:spcBef>
                <a:spcPts val="0"/>
              </a:spcBef>
              <a:spcAft>
                <a:spcPts val="0"/>
              </a:spcAft>
              <a:buClr>
                <a:srgbClr val="000000"/>
              </a:buClr>
              <a:buSzPct val="25000"/>
              <a:buFontTx/>
              <a:buNone/>
              <a:tabLst/>
              <a:defRPr/>
            </a:pPr>
            <a:r>
              <a:rPr kumimoji="0" lang="en-US" sz="2000" b="0" i="0" u="none" strike="noStrike" kern="0" cap="none" spc="0" normalizeH="0" baseline="0" noProof="0">
                <a:ln>
                  <a:noFill/>
                </a:ln>
                <a:solidFill>
                  <a:srgbClr val="000000"/>
                </a:solidFill>
                <a:effectLst/>
                <a:uLnTx/>
                <a:uFillTx/>
                <a:latin typeface="Arial"/>
                <a:ea typeface="Arial"/>
                <a:cs typeface="Arial"/>
                <a:sym typeface="Arial"/>
              </a:rPr>
              <a:t>obtained from validation dataset</a:t>
            </a:r>
          </a:p>
        </p:txBody>
      </p:sp>
      <p:sp>
        <p:nvSpPr>
          <p:cNvPr id="1480" name="Shape 1480"/>
          <p:cNvSpPr txBox="1">
            <a:spLocks noGrp="1"/>
          </p:cNvSpPr>
          <p:nvPr>
            <p:ph type="title"/>
          </p:nvPr>
        </p:nvSpPr>
        <p:spPr>
          <a:xfrm>
            <a:off x="616197" y="212761"/>
            <a:ext cx="11084559" cy="656590"/>
          </a:xfrm>
          <a:prstGeom prst="rect">
            <a:avLst/>
          </a:prstGeom>
          <a:noFill/>
          <a:ln>
            <a:noFill/>
          </a:ln>
        </p:spPr>
        <p:txBody>
          <a:bodyPr lIns="101583" tIns="50778" rIns="101583" bIns="50778" anchor="b" anchorCtr="0">
            <a:noAutofit/>
          </a:bodyPr>
          <a:lstStyle/>
          <a:p>
            <a:pPr>
              <a:buSzPct val="25000"/>
            </a:pPr>
            <a:r>
              <a:rPr lang="en-US" dirty="0"/>
              <a:t>Next Page - EVALUATE THE MODEL</a:t>
            </a:r>
          </a:p>
        </p:txBody>
      </p:sp>
    </p:spTree>
    <p:extLst>
      <p:ext uri="{BB962C8B-B14F-4D97-AF65-F5344CB8AC3E}">
        <p14:creationId xmlns:p14="http://schemas.microsoft.com/office/powerpoint/2010/main" val="1370113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7807914" y="734696"/>
            <a:ext cx="3898604" cy="610819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6" name="Rectangle 5"/>
          <p:cNvSpPr/>
          <p:nvPr/>
        </p:nvSpPr>
        <p:spPr>
          <a:xfrm>
            <a:off x="5681998" y="1979099"/>
            <a:ext cx="2563628" cy="488507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Rectangle 6"/>
          <p:cNvSpPr/>
          <p:nvPr/>
        </p:nvSpPr>
        <p:spPr>
          <a:xfrm>
            <a:off x="2313607" y="734697"/>
            <a:ext cx="3725949" cy="61233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245668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870"/>
            <a:ext cx="12192000" cy="6858000"/>
          </a:xfrm>
          <a:prstGeom prst="rect">
            <a:avLst/>
          </a:prstGeom>
        </p:spPr>
      </p:pic>
      <p:sp>
        <p:nvSpPr>
          <p:cNvPr id="5" name="Rectangle 4"/>
          <p:cNvSpPr/>
          <p:nvPr/>
        </p:nvSpPr>
        <p:spPr>
          <a:xfrm>
            <a:off x="7807914" y="734696"/>
            <a:ext cx="3898604" cy="610819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6" name="Rectangle 5"/>
          <p:cNvSpPr/>
          <p:nvPr/>
        </p:nvSpPr>
        <p:spPr>
          <a:xfrm>
            <a:off x="5681998" y="1979099"/>
            <a:ext cx="2563628" cy="488507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70741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870"/>
            <a:ext cx="12192000" cy="6858000"/>
          </a:xfrm>
          <a:prstGeom prst="rect">
            <a:avLst/>
          </a:prstGeom>
        </p:spPr>
      </p:pic>
      <p:sp>
        <p:nvSpPr>
          <p:cNvPr id="5" name="Rectangle 4"/>
          <p:cNvSpPr/>
          <p:nvPr/>
        </p:nvSpPr>
        <p:spPr>
          <a:xfrm>
            <a:off x="7807914" y="734696"/>
            <a:ext cx="3898604" cy="610819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137508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870"/>
            <a:ext cx="12192000" cy="6858000"/>
          </a:xfrm>
          <a:prstGeom prst="rect">
            <a:avLst/>
          </a:prstGeom>
        </p:spPr>
      </p:pic>
    </p:spTree>
    <p:extLst>
      <p:ext uri="{BB962C8B-B14F-4D97-AF65-F5344CB8AC3E}">
        <p14:creationId xmlns:p14="http://schemas.microsoft.com/office/powerpoint/2010/main" val="25001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final.potx [Read-Only]" id="{70BAD3EC-A755-43B2-B29F-55B313885A7C}" vid="{4531EE54-B03D-436A-828A-1AB6379A8773}"/>
    </a:ext>
  </a:extLst>
</a:theme>
</file>

<file path=ppt/theme/theme3.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8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2017.pptx" id="{9D1CC3A8-1DFE-473B-AA6D-242488B843F9}" vid="{17D520A6-9774-4F35-881E-3BA09F77E9B5}"/>
    </a:ext>
  </a:extLst>
</a:theme>
</file>

<file path=ppt/theme/theme6.xml><?xml version="1.0" encoding="utf-8"?>
<a:theme xmlns:a="http://schemas.openxmlformats.org/drawingml/2006/main" name="1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6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85040</TotalTime>
  <Words>1476</Words>
  <Application>Microsoft Office PowerPoint</Application>
  <PresentationFormat>Widescreen</PresentationFormat>
  <Paragraphs>63</Paragraphs>
  <Slides>6</Slides>
  <Notes>6</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6</vt:i4>
      </vt:variant>
    </vt:vector>
  </HeadingPairs>
  <TitlesOfParts>
    <vt:vector size="21" baseType="lpstr">
      <vt:lpstr>Arial</vt:lpstr>
      <vt:lpstr>Century Gothic</vt:lpstr>
      <vt:lpstr>Noto Sans Symbols</vt:lpstr>
      <vt:lpstr>Questrial</vt:lpstr>
      <vt:lpstr>Segoe UI Light</vt:lpstr>
      <vt:lpstr>Trebuchet MS</vt:lpstr>
      <vt:lpstr>Wingdings</vt:lpstr>
      <vt:lpstr>Title &amp; Bullet</vt:lpstr>
      <vt:lpstr>3_Title &amp; Bullet</vt:lpstr>
      <vt:lpstr>4_Title &amp; Bullet</vt:lpstr>
      <vt:lpstr>5_Title &amp; Bullet</vt:lpstr>
      <vt:lpstr>8_Title &amp; Bullet</vt:lpstr>
      <vt:lpstr>12_Title &amp; Bullet</vt:lpstr>
      <vt:lpstr>16_Title &amp; Bullet</vt:lpstr>
      <vt:lpstr>17_Title &amp; Bullet</vt:lpstr>
      <vt:lpstr>Overfitting</vt:lpstr>
      <vt:lpstr>Next Page - EVALUATE THE MODEL</vt:lpstr>
      <vt:lpstr>How it Works</vt:lpstr>
      <vt:lpstr>How it Works</vt:lpstr>
      <vt:lpstr>How it Works</vt:lpstr>
      <vt:lpstr>How it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Michael Mendelson</cp:lastModifiedBy>
  <cp:revision>303</cp:revision>
  <dcterms:created xsi:type="dcterms:W3CDTF">2017-05-04T21:27:43Z</dcterms:created>
  <dcterms:modified xsi:type="dcterms:W3CDTF">2019-01-10T22:48:15Z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Ref">
    <vt:lpwstr>https://api.informationprotection.azure.com/api/43083d15-7273-40c1-b7db-39efd9ccc17a</vt:lpwstr>
  </property>
  <property fmtid="{D5CDD505-2E9C-101B-9397-08002B2CF9AE}" pid="5" name="MSIP_Label_6b558183-044c-4105-8d9c-cea02a2a3d86_Owner">
    <vt:lpwstr>mmendelson@nvidia.com</vt:lpwstr>
  </property>
  <property fmtid="{D5CDD505-2E9C-101B-9397-08002B2CF9AE}" pid="6" name="MSIP_Label_6b558183-044c-4105-8d9c-cea02a2a3d86_SetDate">
    <vt:lpwstr>2018-05-25T16:07:18.9318402-07:00</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